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7" r:id="rId9"/>
    <p:sldId id="263" r:id="rId10"/>
    <p:sldId id="264" r:id="rId11"/>
  </p:sldIdLst>
  <p:sldSz cx="9144000" cy="6858000" type="screen4x3"/>
  <p:notesSz cx="7099300" cy="102346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63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regnear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regneark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5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'Ark1'!$B$4</c:f>
              <c:strCache>
                <c:ptCount val="1"/>
                <c:pt idx="0">
                  <c:v>H-VERDI EBA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'Ark1'!$A$5:$A$26</c:f>
              <c:numCache>
                <c:formatCode>General</c:formatCode>
                <c:ptCount val="22"/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'Ark1'!$B$5:$B$26</c:f>
              <c:numCache>
                <c:formatCode>General</c:formatCode>
                <c:ptCount val="22"/>
                <c:pt idx="1">
                  <c:v>25.76</c:v>
                </c:pt>
                <c:pt idx="2">
                  <c:v>28.12</c:v>
                </c:pt>
                <c:pt idx="3">
                  <c:v>34</c:v>
                </c:pt>
                <c:pt idx="4">
                  <c:v>27.58</c:v>
                </c:pt>
                <c:pt idx="5">
                  <c:v>25.5</c:v>
                </c:pt>
                <c:pt idx="6">
                  <c:v>23.45</c:v>
                </c:pt>
                <c:pt idx="7">
                  <c:v>17.09</c:v>
                </c:pt>
                <c:pt idx="8">
                  <c:v>20.45</c:v>
                </c:pt>
                <c:pt idx="9">
                  <c:v>16.649999999999999</c:v>
                </c:pt>
                <c:pt idx="10">
                  <c:v>19.170000000000002</c:v>
                </c:pt>
                <c:pt idx="11">
                  <c:v>18.05</c:v>
                </c:pt>
                <c:pt idx="12">
                  <c:v>11.63</c:v>
                </c:pt>
                <c:pt idx="13">
                  <c:v>11.42</c:v>
                </c:pt>
                <c:pt idx="14">
                  <c:v>9.06</c:v>
                </c:pt>
                <c:pt idx="15">
                  <c:v>10.19</c:v>
                </c:pt>
                <c:pt idx="16">
                  <c:v>8.8000000000000007</c:v>
                </c:pt>
                <c:pt idx="17">
                  <c:v>7.55</c:v>
                </c:pt>
                <c:pt idx="18">
                  <c:v>7.13</c:v>
                </c:pt>
                <c:pt idx="19">
                  <c:v>7.99</c:v>
                </c:pt>
                <c:pt idx="20">
                  <c:v>7.33</c:v>
                </c:pt>
                <c:pt idx="21">
                  <c:v>6.93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'Ark1'!$C$4</c:f>
              <c:strCache>
                <c:ptCount val="1"/>
                <c:pt idx="0">
                  <c:v>H-VERDI BEF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'Ark1'!$A$5:$A$26</c:f>
              <c:numCache>
                <c:formatCode>General</c:formatCode>
                <c:ptCount val="22"/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'Ark1'!$C$5:$C$26</c:f>
              <c:numCache>
                <c:formatCode>General</c:formatCode>
                <c:ptCount val="22"/>
                <c:pt idx="19">
                  <c:v>11.19</c:v>
                </c:pt>
                <c:pt idx="21">
                  <c:v>8.8699999999999992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557200"/>
        <c:axId val="316056128"/>
      </c:scatterChart>
      <c:valAx>
        <c:axId val="218557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minorGridlines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27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16056128"/>
        <c:crosses val="autoZero"/>
        <c:crossBetween val="midCat"/>
      </c:valAx>
      <c:valAx>
        <c:axId val="31605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18557200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'Ark1'!$F$4</c:f>
              <c:strCache>
                <c:ptCount val="1"/>
                <c:pt idx="0">
                  <c:v>F-VERDI EBA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'Ark1'!$E$5:$E$26</c:f>
              <c:numCache>
                <c:formatCode>General</c:formatCode>
                <c:ptCount val="22"/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'Ark1'!$F$5:$F$26</c:f>
              <c:numCache>
                <c:formatCode>General</c:formatCode>
                <c:ptCount val="22"/>
                <c:pt idx="1">
                  <c:v>422.11</c:v>
                </c:pt>
                <c:pt idx="2">
                  <c:v>376.22</c:v>
                </c:pt>
                <c:pt idx="3">
                  <c:v>607.72</c:v>
                </c:pt>
                <c:pt idx="4">
                  <c:v>439.1</c:v>
                </c:pt>
                <c:pt idx="5">
                  <c:v>401.37</c:v>
                </c:pt>
                <c:pt idx="6">
                  <c:v>366.95</c:v>
                </c:pt>
                <c:pt idx="7">
                  <c:v>270.52999999999997</c:v>
                </c:pt>
                <c:pt idx="8">
                  <c:v>359.69</c:v>
                </c:pt>
                <c:pt idx="9">
                  <c:v>265.58</c:v>
                </c:pt>
                <c:pt idx="10">
                  <c:v>320.32</c:v>
                </c:pt>
                <c:pt idx="11">
                  <c:v>257.08</c:v>
                </c:pt>
                <c:pt idx="12">
                  <c:v>227.61</c:v>
                </c:pt>
                <c:pt idx="13">
                  <c:v>239.33</c:v>
                </c:pt>
                <c:pt idx="14">
                  <c:v>156.91</c:v>
                </c:pt>
                <c:pt idx="15">
                  <c:v>185.67</c:v>
                </c:pt>
                <c:pt idx="16">
                  <c:v>148.04</c:v>
                </c:pt>
                <c:pt idx="17">
                  <c:v>182.86</c:v>
                </c:pt>
                <c:pt idx="18">
                  <c:v>113.09</c:v>
                </c:pt>
                <c:pt idx="19">
                  <c:v>112.95</c:v>
                </c:pt>
                <c:pt idx="20">
                  <c:v>102.27</c:v>
                </c:pt>
                <c:pt idx="21">
                  <c:v>89.9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'Ark1'!$G$4</c:f>
              <c:strCache>
                <c:ptCount val="1"/>
                <c:pt idx="0">
                  <c:v>F-VERDI BEF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'Ark1'!$E$5:$E$26</c:f>
              <c:numCache>
                <c:formatCode>General</c:formatCode>
                <c:ptCount val="22"/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xVal>
          <c:yVal>
            <c:numRef>
              <c:f>'Ark1'!$G$5:$G$26</c:f>
              <c:numCache>
                <c:formatCode>General</c:formatCode>
                <c:ptCount val="22"/>
                <c:pt idx="19">
                  <c:v>178.44</c:v>
                </c:pt>
                <c:pt idx="21">
                  <c:v>145.02000000000001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6056912"/>
        <c:axId val="316057304"/>
      </c:scatterChart>
      <c:valAx>
        <c:axId val="316056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minorGridlines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27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16057304"/>
        <c:crosses val="autoZero"/>
        <c:crossBetween val="midCat"/>
      </c:valAx>
      <c:valAx>
        <c:axId val="316057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160569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'Ark2'!$A$1:$E$1</c:f>
              <c:strCache>
                <c:ptCount val="5"/>
                <c:pt idx="0">
                  <c:v>Støt/treff av gjenstand</c:v>
                </c:pt>
                <c:pt idx="1">
                  <c:v>Klemt/fanget
</c:v>
                </c:pt>
                <c:pt idx="2">
                  <c:v>Fall</c:v>
                </c:pt>
                <c:pt idx="3">
                  <c:v>Stukket/kuttet av skarp/spiss gjenstand
</c:v>
                </c:pt>
                <c:pt idx="4">
                  <c:v>Annet</c:v>
                </c:pt>
              </c:strCache>
            </c:strRef>
          </c:cat>
          <c:val>
            <c:numRef>
              <c:f>'Ark2'!$A$31:$E$31</c:f>
              <c:numCache>
                <c:formatCode>General</c:formatCode>
                <c:ptCount val="5"/>
                <c:pt idx="0">
                  <c:v>79</c:v>
                </c:pt>
                <c:pt idx="1">
                  <c:v>162</c:v>
                </c:pt>
                <c:pt idx="2">
                  <c:v>45</c:v>
                </c:pt>
                <c:pt idx="3">
                  <c:v>63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571852830425489"/>
          <c:y val="0.43222563470141045"/>
          <c:w val="0.3748310520450237"/>
          <c:h val="0.4495981927547337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'Ark3'!$A$2:$F$2</c:f>
              <c:strCache>
                <c:ptCount val="6"/>
                <c:pt idx="0">
                  <c:v>Støt/treff av gjenstand
</c:v>
                </c:pt>
                <c:pt idx="1">
                  <c:v>Sammenstøt/påkjørsel
</c:v>
                </c:pt>
                <c:pt idx="2">
                  <c:v>Fall</c:v>
                </c:pt>
                <c:pt idx="3">
                  <c:v>Stukket/kuttet av skarp/spiss gjenstand
</c:v>
                </c:pt>
                <c:pt idx="4">
                  <c:v>Eletrisk spenning
</c:v>
                </c:pt>
                <c:pt idx="5">
                  <c:v>Annet</c:v>
                </c:pt>
              </c:strCache>
            </c:strRef>
          </c:cat>
          <c:val>
            <c:numRef>
              <c:f>'Ark3'!$A$32:$F$32</c:f>
              <c:numCache>
                <c:formatCode>General</c:formatCode>
                <c:ptCount val="6"/>
                <c:pt idx="0">
                  <c:v>3</c:v>
                </c:pt>
                <c:pt idx="1">
                  <c:v>1</c:v>
                </c:pt>
                <c:pt idx="2">
                  <c:v>36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73243011312919"/>
          <c:y val="0.26856081306281282"/>
          <c:w val="0.34443059966517131"/>
          <c:h val="0.4485781609851157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80274031787782"/>
          <c:y val="1.2232415902140673E-2"/>
          <c:w val="0.86019725968212213"/>
          <c:h val="0.7085378089206738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'Ark4'!$A$1:$O$1</c:f>
              <c:strCache>
                <c:ptCount val="15"/>
                <c:pt idx="0">
                  <c:v>Montøren på dekkekant uten sikring
</c:v>
                </c:pt>
                <c:pt idx="1">
                  <c:v>Ikke oppsatt sperremateriell
</c:v>
                </c:pt>
                <c:pt idx="2">
                  <c:v>Anhuking og løft
</c:v>
                </c:pt>
                <c:pt idx="3">
                  <c:v>Ignorerer sperremateriell
</c:v>
                </c:pt>
                <c:pt idx="4">
                  <c:v>Under hengende last
</c:v>
                </c:pt>
                <c:pt idx="5">
                  <c:v>Usikret stige
</c:v>
                </c:pt>
                <c:pt idx="6">
                  <c:v>Fall/tråkke over pga. manglende ryddighet
</c:v>
                </c:pt>
                <c:pt idx="7">
                  <c:v>Arbeidspress fremdrift
</c:v>
                </c:pt>
                <c:pt idx="8">
                  <c:v>Feil på elementer
</c:v>
                </c:pt>
                <c:pt idx="9">
                  <c:v>Misforståelse pga. språkproblemer
</c:v>
                </c:pt>
                <c:pt idx="10">
                  <c:v>Under posisjonering i bygg
</c:v>
                </c:pt>
                <c:pt idx="11">
                  <c:v>Utstikkende armering ikke sikret
</c:v>
                </c:pt>
                <c:pt idx="12">
                  <c:v>Stempling/avstiving
</c:v>
                </c:pt>
                <c:pt idx="13">
                  <c:v>Under fjerning av midlertidig avstiving
</c:v>
                </c:pt>
                <c:pt idx="14">
                  <c:v>Feil håndtering av avfall</c:v>
                </c:pt>
              </c:strCache>
            </c:strRef>
          </c:cat>
          <c:val>
            <c:numRef>
              <c:f>'Ark4'!$A$32:$O$32</c:f>
              <c:numCache>
                <c:formatCode>0.0\ %</c:formatCode>
                <c:ptCount val="15"/>
                <c:pt idx="0">
                  <c:v>0.16417910447761194</c:v>
                </c:pt>
                <c:pt idx="1">
                  <c:v>0.13432835820895522</c:v>
                </c:pt>
                <c:pt idx="2">
                  <c:v>0.12686567164179105</c:v>
                </c:pt>
                <c:pt idx="3">
                  <c:v>9.7014925373134331E-2</c:v>
                </c:pt>
                <c:pt idx="4">
                  <c:v>8.9552238805970144E-2</c:v>
                </c:pt>
                <c:pt idx="5">
                  <c:v>8.2089552238805971E-2</c:v>
                </c:pt>
                <c:pt idx="6">
                  <c:v>5.9701492537313432E-2</c:v>
                </c:pt>
                <c:pt idx="7">
                  <c:v>5.9701492537313432E-2</c:v>
                </c:pt>
                <c:pt idx="8">
                  <c:v>5.2238805970149252E-2</c:v>
                </c:pt>
                <c:pt idx="9">
                  <c:v>3.7313432835820892E-2</c:v>
                </c:pt>
                <c:pt idx="10">
                  <c:v>2.9850746268656716E-2</c:v>
                </c:pt>
                <c:pt idx="11">
                  <c:v>2.9850746268656716E-2</c:v>
                </c:pt>
                <c:pt idx="12">
                  <c:v>2.2388059701492536E-2</c:v>
                </c:pt>
                <c:pt idx="13">
                  <c:v>7.462686567164179E-3</c:v>
                </c:pt>
                <c:pt idx="14">
                  <c:v>7.462686567164179E-3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870816"/>
        <c:axId val="313871208"/>
      </c:barChart>
      <c:catAx>
        <c:axId val="31387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13871208"/>
        <c:crosses val="autoZero"/>
        <c:auto val="1"/>
        <c:lblAlgn val="ctr"/>
        <c:lblOffset val="100"/>
        <c:noMultiLvlLbl val="0"/>
      </c:catAx>
      <c:valAx>
        <c:axId val="313871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\ 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13870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0.4188</cdr:x>
      <cdr:y>0.14899</cdr:y>
    </cdr:from>
    <cdr:to>
      <cdr:x>0.65812</cdr:x>
      <cdr:y>0.34551</cdr:y>
    </cdr:to>
    <cdr:cxnSp macro="">
      <cdr:nvCxnSpPr>
        <cdr:cNvPr id="2" name="Rett pil 1"/>
        <cdr:cNvCxnSpPr/>
      </cdr:nvCxnSpPr>
      <cdr:spPr>
        <a:xfrm xmlns:a="http://schemas.openxmlformats.org/drawingml/2006/main" flipH="1">
          <a:off x="3528392" y="928142"/>
          <a:ext cx="2016224" cy="122413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0.64957</cdr:x>
      <cdr:y>0.11432</cdr:y>
    </cdr:from>
    <cdr:to>
      <cdr:x>0.94017</cdr:x>
      <cdr:y>0.22991</cdr:y>
    </cdr:to>
    <cdr:sp macro="" textlink="">
      <cdr:nvSpPr>
        <cdr:cNvPr id="7" name="TekstSylinder 6"/>
        <cdr:cNvSpPr txBox="1"/>
      </cdr:nvSpPr>
      <cdr:spPr>
        <a:xfrm xmlns:a="http://schemas.openxmlformats.org/drawingml/2006/main">
          <a:off x="5472608" y="712118"/>
          <a:ext cx="2448272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100" dirty="0" smtClean="0"/>
            <a:t>60% av hendelsene</a:t>
          </a:r>
          <a:endParaRPr lang="nb-NO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463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001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2501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9701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9276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6075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1096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7493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304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613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7134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260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5160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968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864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013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FC12B36-4E44-4EA4-9281-D1DF47C35EB0}" type="datetimeFigureOut">
              <a:rPr lang="nb-NO" smtClean="0"/>
              <a:t>18.06.2017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E41032E-EDC0-4F90-B8FF-D26DF00841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223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232248"/>
          </a:xfrm>
        </p:spPr>
        <p:txBody>
          <a:bodyPr>
            <a:normAutofit fontScale="90000"/>
          </a:bodyPr>
          <a:lstStyle/>
          <a:p>
            <a:r>
              <a:rPr lang="nb-NO" sz="5400" dirty="0" smtClean="0"/>
              <a:t>H-verdi, F-verdi og RUH</a:t>
            </a:r>
            <a:br>
              <a:rPr lang="nb-NO" sz="5400" dirty="0" smtClean="0"/>
            </a:br>
            <a:r>
              <a:rPr lang="nb-NO" sz="5400" dirty="0" smtClean="0"/>
              <a:t>Betongelementbransjen</a:t>
            </a:r>
            <a:endParaRPr lang="nb-NO" sz="54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5792292"/>
            <a:ext cx="2733328" cy="82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29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32213"/>
            <a:ext cx="7773338" cy="948515"/>
          </a:xfrm>
        </p:spPr>
        <p:txBody>
          <a:bodyPr/>
          <a:lstStyle/>
          <a:p>
            <a:r>
              <a:rPr lang="nb-NO" dirty="0" smtClean="0"/>
              <a:t>RUH byggeplass</a:t>
            </a:r>
            <a:endParaRPr lang="nb-NO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039125"/>
              </p:ext>
            </p:extLst>
          </p:nvPr>
        </p:nvGraphicFramePr>
        <p:xfrm>
          <a:off x="395536" y="628650"/>
          <a:ext cx="8424935" cy="622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Rett pil 8"/>
          <p:cNvCxnSpPr/>
          <p:nvPr/>
        </p:nvCxnSpPr>
        <p:spPr>
          <a:xfrm flipH="1" flipV="1">
            <a:off x="2051720" y="1196752"/>
            <a:ext cx="3888432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08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nb-NO" sz="4000" dirty="0" smtClean="0"/>
              <a:t>Gjennomføring og representasjon</a:t>
            </a:r>
            <a:endParaRPr lang="nb-NO" sz="4000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63960637"/>
              </p:ext>
            </p:extLst>
          </p:nvPr>
        </p:nvGraphicFramePr>
        <p:xfrm>
          <a:off x="3359150" y="1988836"/>
          <a:ext cx="3229074" cy="1806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6582"/>
                <a:gridCol w="1352492"/>
              </a:tblGrid>
              <a:tr h="258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Skadestatistikk </a:t>
                      </a:r>
                      <a:r>
                        <a:rPr lang="nb-NO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Svar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r>
                        <a:rPr lang="nb-NO" sz="1400" b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bedrifter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av </a:t>
                      </a:r>
                      <a:r>
                        <a:rPr lang="nb-NO" sz="14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</a:t>
                      </a:r>
                      <a:r>
                        <a:rPr lang="nb-NO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ant ansatte 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82 %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Ant. </a:t>
                      </a:r>
                      <a:r>
                        <a:rPr lang="nb-NO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ans i </a:t>
                      </a:r>
                      <a:r>
                        <a:rPr lang="nb-NO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bedriftene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2942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Ant ans i montasje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Minste bedrift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2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Største bedrift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03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H-verdi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sz="2000" b="1" dirty="0"/>
              <a:t>Definisjon av </a:t>
            </a:r>
            <a:r>
              <a:rPr lang="nb-NO" sz="2000" b="1" dirty="0" smtClean="0"/>
              <a:t>H-verdi;</a:t>
            </a:r>
            <a:endParaRPr lang="nb-NO" sz="2000" dirty="0"/>
          </a:p>
          <a:p>
            <a:pPr marL="0" indent="0">
              <a:spcBef>
                <a:spcPts val="0"/>
              </a:spcBef>
              <a:buNone/>
            </a:pPr>
            <a:r>
              <a:rPr lang="nb-NO" sz="2000" dirty="0"/>
              <a:t>H-verdi viser hyppighet av arbeidsulykker som er så alvorlige at det medfører fravær fra arbeid/arbeidsplassen.</a:t>
            </a:r>
          </a:p>
          <a:p>
            <a:pPr marL="0" indent="0">
              <a:spcBef>
                <a:spcPts val="0"/>
              </a:spcBef>
              <a:buNone/>
            </a:pPr>
            <a:endParaRPr lang="nb-NO" sz="2000" dirty="0"/>
          </a:p>
          <a:p>
            <a:pPr marL="0" indent="0">
              <a:spcBef>
                <a:spcPts val="0"/>
              </a:spcBef>
              <a:buNone/>
            </a:pPr>
            <a:r>
              <a:rPr lang="nb-NO" sz="2000" dirty="0" smtClean="0"/>
              <a:t>Skadefrekvens/hyppighet </a:t>
            </a:r>
            <a:r>
              <a:rPr lang="nb-NO" sz="2000" dirty="0"/>
              <a:t>defineres som antall arbeidsulykker med fravær pr 1.000.000 arbeidede timer. </a:t>
            </a:r>
            <a:endParaRPr lang="nb-NO" sz="2000" dirty="0" smtClean="0"/>
          </a:p>
          <a:p>
            <a:pPr marL="0" indent="0">
              <a:spcBef>
                <a:spcPts val="0"/>
              </a:spcBef>
              <a:buNone/>
            </a:pPr>
            <a:endParaRPr lang="nb-NO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nb-NO" sz="1600" i="1" dirty="0" smtClean="0"/>
              <a:t>H </a:t>
            </a:r>
            <a:r>
              <a:rPr lang="nb-NO" sz="1600" i="1" dirty="0"/>
              <a:t>verdi </a:t>
            </a:r>
            <a:r>
              <a:rPr lang="nb-NO" sz="1600" i="1" dirty="0" smtClean="0"/>
              <a:t>=(ant </a:t>
            </a:r>
            <a:r>
              <a:rPr lang="nb-NO" sz="1600" i="1" dirty="0"/>
              <a:t>arbeidsulykker </a:t>
            </a:r>
            <a:r>
              <a:rPr lang="nb-NO" sz="1600" i="1" dirty="0" smtClean="0"/>
              <a:t>m fravær </a:t>
            </a:r>
            <a:r>
              <a:rPr lang="nb-NO" sz="1600" i="1" dirty="0"/>
              <a:t>x 1 000 </a:t>
            </a:r>
            <a:r>
              <a:rPr lang="nb-NO" sz="1600" i="1" dirty="0" smtClean="0"/>
              <a:t>000)/(totalt antall timer)</a:t>
            </a:r>
          </a:p>
          <a:p>
            <a:pPr marL="0" indent="0">
              <a:spcBef>
                <a:spcPts val="0"/>
              </a:spcBef>
              <a:buNone/>
            </a:pPr>
            <a:endParaRPr lang="nb-NO" sz="1600" i="1" dirty="0"/>
          </a:p>
          <a:p>
            <a:pPr marL="0" indent="0">
              <a:spcBef>
                <a:spcPts val="0"/>
              </a:spcBef>
              <a:buNone/>
            </a:pPr>
            <a:r>
              <a:rPr lang="nb-NO" sz="2000" dirty="0" smtClean="0"/>
              <a:t>Fraværet </a:t>
            </a:r>
            <a:r>
              <a:rPr lang="nb-NO" sz="2000" dirty="0"/>
              <a:t>beregnes i utgangspunktet fra dagen etter skaden</a:t>
            </a:r>
            <a:r>
              <a:rPr lang="nb-NO" sz="20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nb-NO" sz="2000" dirty="0"/>
          </a:p>
          <a:p>
            <a:pPr marL="0" indent="0">
              <a:spcBef>
                <a:spcPts val="0"/>
              </a:spcBef>
              <a:buNone/>
            </a:pPr>
            <a:r>
              <a:rPr lang="nb-NO" sz="2000" dirty="0" err="1" smtClean="0"/>
              <a:t>gjsn</a:t>
            </a:r>
            <a:r>
              <a:rPr lang="nb-NO" sz="2000" dirty="0" smtClean="0"/>
              <a:t>. Årsverk til 1750 timer (SSB FTE)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dirty="0" smtClean="0"/>
              <a:t>25%</a:t>
            </a:r>
            <a:r>
              <a:rPr lang="nb-NO" sz="2000" dirty="0" smtClean="0"/>
              <a:t> av de ansatte er funksjonærer, med 1925 timer/år</a:t>
            </a:r>
            <a:endParaRPr lang="nb-NO" sz="20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7597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H-verdi </a:t>
            </a:r>
            <a:endParaRPr lang="nb-NO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275325"/>
              </p:ext>
            </p:extLst>
          </p:nvPr>
        </p:nvGraphicFramePr>
        <p:xfrm>
          <a:off x="827584" y="1628800"/>
          <a:ext cx="77048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9368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578234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F-verdi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>
          <a:xfrm>
            <a:off x="685330" y="1196753"/>
            <a:ext cx="7772870" cy="459444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nb-NO" dirty="0" smtClean="0"/>
          </a:p>
          <a:p>
            <a:pPr marL="0" indent="0">
              <a:spcBef>
                <a:spcPts val="0"/>
              </a:spcBef>
              <a:buNone/>
            </a:pPr>
            <a:r>
              <a:rPr lang="nb-NO" dirty="0" smtClean="0"/>
              <a:t>F-verdi </a:t>
            </a:r>
            <a:r>
              <a:rPr lang="nb-NO" dirty="0"/>
              <a:t>= Skadefravær, dvs. antall fraværsdager pga. skader pr. million arbeidstimer.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dirty="0"/>
              <a:t>F-verdi = </a:t>
            </a:r>
            <a:r>
              <a:rPr lang="nb-NO" dirty="0" smtClean="0"/>
              <a:t>(Antall </a:t>
            </a:r>
            <a:r>
              <a:rPr lang="nb-NO" dirty="0"/>
              <a:t>fraværsdager pga. skader  x  </a:t>
            </a:r>
            <a:r>
              <a:rPr lang="nb-NO" dirty="0" smtClean="0"/>
              <a:t>1.000.000)/(</a:t>
            </a:r>
            <a:r>
              <a:rPr lang="nb-NO" dirty="0"/>
              <a:t>Total antall realiserte/registrerte </a:t>
            </a:r>
            <a:r>
              <a:rPr lang="nb-NO" dirty="0" smtClean="0"/>
              <a:t>timeverk)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dirty="0"/>
              <a:t>Fraværet beregnes i utgangspunktet fra dagen etter skaden</a:t>
            </a:r>
            <a:r>
              <a:rPr lang="nb-NO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nb-NO" dirty="0" smtClean="0"/>
          </a:p>
          <a:p>
            <a:pPr marL="0" indent="0">
              <a:spcBef>
                <a:spcPts val="0"/>
              </a:spcBef>
              <a:buNone/>
            </a:pPr>
            <a:r>
              <a:rPr lang="nb-NO" dirty="0" smtClean="0"/>
              <a:t>F-verdien for betongelementbransjen tar ikke høyde for overtid/</a:t>
            </a:r>
            <a:r>
              <a:rPr lang="nb-NO" dirty="0" err="1" smtClean="0"/>
              <a:t>merforbrukt</a:t>
            </a:r>
            <a:r>
              <a:rPr lang="nb-NO" dirty="0" smtClean="0"/>
              <a:t> arbeidstid. Verdien er derfor konservativ, og </a:t>
            </a:r>
            <a:endParaRPr lang="nb-NO" dirty="0"/>
          </a:p>
          <a:p>
            <a:pPr marL="0" indent="0">
              <a:buNone/>
            </a:pPr>
            <a:endParaRPr lang="nb-NO" sz="1200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24122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73338" cy="866266"/>
          </a:xfrm>
        </p:spPr>
        <p:txBody>
          <a:bodyPr/>
          <a:lstStyle/>
          <a:p>
            <a:r>
              <a:rPr lang="nb-NO" dirty="0" smtClean="0"/>
              <a:t>F-verdi</a:t>
            </a:r>
            <a:endParaRPr lang="nb-NO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4954340"/>
              </p:ext>
            </p:extLst>
          </p:nvPr>
        </p:nvGraphicFramePr>
        <p:xfrm>
          <a:off x="755576" y="980728"/>
          <a:ext cx="72008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4550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Årsak til skadefravær i fabrikk</a:t>
            </a:r>
            <a:endParaRPr lang="nb-NO" dirty="0"/>
          </a:p>
        </p:txBody>
      </p:sp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498020"/>
              </p:ext>
            </p:extLst>
          </p:nvPr>
        </p:nvGraphicFramePr>
        <p:xfrm>
          <a:off x="395536" y="1988841"/>
          <a:ext cx="806313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6745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3338" cy="1596177"/>
          </a:xfrm>
        </p:spPr>
        <p:txBody>
          <a:bodyPr/>
          <a:lstStyle/>
          <a:p>
            <a:r>
              <a:rPr lang="nb-NO" dirty="0" smtClean="0"/>
              <a:t>Årsaker til skadefravær på byggeplass</a:t>
            </a:r>
            <a:endParaRPr lang="nb-NO" dirty="0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2296669"/>
              </p:ext>
            </p:extLst>
          </p:nvPr>
        </p:nvGraphicFramePr>
        <p:xfrm>
          <a:off x="251520" y="1484784"/>
          <a:ext cx="889248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4199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RUH Byggeplass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b="1" dirty="0" smtClean="0"/>
              <a:t>RUH (Rapport om uønsket hendelse) er;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Den </a:t>
            </a:r>
            <a:r>
              <a:rPr lang="nb-NO" dirty="0"/>
              <a:t>enkelte ansattes løpende rapportering av farlige forhold og uønsket </a:t>
            </a:r>
            <a:r>
              <a:rPr lang="nb-NO" dirty="0" smtClean="0"/>
              <a:t>atferd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Respondentene forteller i denne delen av undersøkelsen om farlige forhold og/eller uønsket adferd som kunne ført til ulykke på byggeplass, dvs. under montasjeprosessen.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Bedriftene rapporterte om 280 uønskede hendelser på byggeplass i 2011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09871459"/>
      </p:ext>
    </p:extLst>
  </p:cSld>
  <p:clrMapOvr>
    <a:masterClrMapping/>
  </p:clrMapOvr>
</p:sld>
</file>

<file path=ppt/theme/theme1.xml><?xml version="1.0" encoding="utf-8"?>
<a:theme xmlns:a="http://schemas.openxmlformats.org/drawingml/2006/main" name="Dråpe">
  <a:themeElements>
    <a:clrScheme name="Dråpe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åpe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åpe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TC104033925[[fn=Dråpe]]</Template>
  <TotalTime>1527</TotalTime>
  <Words>171</Words>
  <Application>Microsoft Office PowerPoint</Application>
  <PresentationFormat>Skjermfremvisning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Tw Cen MT</vt:lpstr>
      <vt:lpstr>Dråpe</vt:lpstr>
      <vt:lpstr>H-verdi, F-verdi og RUH Betongelementbransjen</vt:lpstr>
      <vt:lpstr>Gjennomføring og representasjon</vt:lpstr>
      <vt:lpstr>H-verdi</vt:lpstr>
      <vt:lpstr>H-verdi </vt:lpstr>
      <vt:lpstr>F-verdi</vt:lpstr>
      <vt:lpstr>F-verdi</vt:lpstr>
      <vt:lpstr>Årsak til skadefravær i fabrikk</vt:lpstr>
      <vt:lpstr>Årsaker til skadefravær på byggeplass</vt:lpstr>
      <vt:lpstr>RUH Byggeplass</vt:lpstr>
      <vt:lpstr>RUH byggeplass</vt:lpstr>
    </vt:vector>
  </TitlesOfParts>
  <Company>NHO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H-verdi og RUH Betongelementbransjen</dc:title>
  <dc:creator>John-Erik Reiersen</dc:creator>
  <cp:lastModifiedBy>Vibeke Hambo</cp:lastModifiedBy>
  <cp:revision>34</cp:revision>
  <cp:lastPrinted>2012-06-25T11:47:23Z</cp:lastPrinted>
  <dcterms:created xsi:type="dcterms:W3CDTF">2012-06-25T08:00:42Z</dcterms:created>
  <dcterms:modified xsi:type="dcterms:W3CDTF">2017-06-18T18:39:24Z</dcterms:modified>
  <cp:contentStatus/>
</cp:coreProperties>
</file>